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57" r:id="rId3"/>
    <p:sldId id="259" r:id="rId4"/>
    <p:sldId id="258"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2.png>
</file>

<file path=ppt/media/image3.png>
</file>

<file path=ppt/media/image4.gif>
</file>

<file path=ppt/media/image5.jpg>
</file>

<file path=ppt/media/image6.jp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6C039C-71C1-4043-B3C2-DF055C39813E}" type="datetimeFigureOut">
              <a:rPr lang="en-CA" smtClean="0"/>
              <a:t>2025-04-08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F6F266-9F8A-4248-A442-952A87CA784E}" type="slidenum">
              <a:rPr lang="en-CA" smtClean="0"/>
              <a:t>‹#›</a:t>
            </a:fld>
            <a:endParaRPr lang="en-CA"/>
          </a:p>
        </p:txBody>
      </p:sp>
    </p:spTree>
    <p:extLst>
      <p:ext uri="{BB962C8B-B14F-4D97-AF65-F5344CB8AC3E}">
        <p14:creationId xmlns:p14="http://schemas.microsoft.com/office/powerpoint/2010/main" val="8168909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C6E7DC68-3AA8-426F-BE40-780E79CD67A1}" type="datetime1">
              <a:rPr lang="en-CA" smtClean="0"/>
              <a:t>2025-04-08</a:t>
            </a:fld>
            <a:endParaRPr lang="en-CA"/>
          </a:p>
        </p:txBody>
      </p:sp>
      <p:sp>
        <p:nvSpPr>
          <p:cNvPr id="5" name="Footer Placeholder 4"/>
          <p:cNvSpPr>
            <a:spLocks noGrp="1"/>
          </p:cNvSpPr>
          <p:nvPr>
            <p:ph type="ftr" sz="quarter" idx="11"/>
          </p:nvPr>
        </p:nvSpPr>
        <p:spPr>
          <a:xfrm>
            <a:off x="3962399" y="5870575"/>
            <a:ext cx="4893958" cy="377825"/>
          </a:xfrm>
        </p:spPr>
        <p:txBody>
          <a:bodyPr/>
          <a:lstStyle/>
          <a:p>
            <a:endParaRPr lang="en-CA"/>
          </a:p>
        </p:txBody>
      </p:sp>
      <p:sp>
        <p:nvSpPr>
          <p:cNvPr id="6" name="Slide Number Placeholder 5"/>
          <p:cNvSpPr>
            <a:spLocks noGrp="1"/>
          </p:cNvSpPr>
          <p:nvPr>
            <p:ph type="sldNum" sz="quarter" idx="12"/>
          </p:nvPr>
        </p:nvSpPr>
        <p:spPr>
          <a:xfrm>
            <a:off x="10608958" y="5870575"/>
            <a:ext cx="551167" cy="377825"/>
          </a:xfrm>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408601677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A7A8DF3-FF9E-49DF-BF0A-D36A59744784}" type="datetime1">
              <a:rPr lang="en-CA" smtClean="0"/>
              <a:t>2025-04-08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16024369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B3E395-80AD-427C-AF65-EAF996AAD72F}" type="datetime1">
              <a:rPr lang="en-CA" smtClean="0"/>
              <a:t>2025-04-08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204832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46E8C9-42E1-4B1F-8266-F70C1C147F38}" type="datetime1">
              <a:rPr lang="en-CA" smtClean="0"/>
              <a:t>2025-04-08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10178626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7CEBFF-29D7-4DDE-9DA5-8F42202070A1}" type="datetime1">
              <a:rPr lang="en-CA" smtClean="0"/>
              <a:t>2025-04-08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15257495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87DEFF-F0A0-4987-8753-6F4850A76DC8}" type="datetime1">
              <a:rPr lang="en-CA" smtClean="0"/>
              <a:t>2025-04-08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14315278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C1A880-5C83-4139-AEB7-6FD13D2F9036}" type="datetime1">
              <a:rPr lang="en-CA" smtClean="0"/>
              <a:t>2025-04-08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40700544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26AE2E-F02E-4FEE-9663-07571A2EC2F5}" type="datetime1">
              <a:rPr lang="en-CA" smtClean="0"/>
              <a:t>2025-04-08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F64FD8-10FE-43FF-B583-726FC6FE5AE4}" type="slidenum">
              <a:rPr lang="en-CA" smtClean="0"/>
              <a:t>‹#›</a:t>
            </a:fld>
            <a:endParaRPr lang="en-CA"/>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34368550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00652D-1C81-4E7E-B8A5-7127C2B59A1C}" type="datetime1">
              <a:rPr lang="en-CA" smtClean="0"/>
              <a:t>2025-04-08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3051913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99B9DE-C99E-4B38-8BDE-C1F55611E7DD}" type="datetime1">
              <a:rPr lang="en-CA" smtClean="0"/>
              <a:t>2025-04-08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743817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A5A1786-8CE1-4419-B96C-98020EE21668}" type="datetime1">
              <a:rPr lang="en-CA" smtClean="0"/>
              <a:t>2025-04-08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20073467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02ADD-877D-4BF9-BD4E-2B1BC5E19B7C}" type="datetime1">
              <a:rPr lang="en-CA" smtClean="0"/>
              <a:t>2025-04-08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15896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BCB93A-9623-4B61-893B-84515815A508}" type="datetime1">
              <a:rPr lang="en-CA" smtClean="0"/>
              <a:t>2025-04-08</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1842154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1330743-08E7-41B9-B8F0-82C28F009039}" type="datetime1">
              <a:rPr lang="en-CA" smtClean="0"/>
              <a:t>2025-04-08</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196090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04986B0-795A-468A-AF55-4F023C850444}" type="datetime1">
              <a:rPr lang="en-CA" smtClean="0"/>
              <a:t>2025-04-08</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3552898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3F13B4-36A1-47AE-9581-EE95C1A6158E}" type="datetime1">
              <a:rPr lang="en-CA" smtClean="0"/>
              <a:t>2025-04-08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2670764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FC8872-FF18-4B3D-889F-C795BCB9809E}" type="datetime1">
              <a:rPr lang="en-CA" smtClean="0"/>
              <a:t>2025-04-08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6F64FD8-10FE-43FF-B583-726FC6FE5AE4}" type="slidenum">
              <a:rPr lang="en-CA" smtClean="0"/>
              <a:t>‹#›</a:t>
            </a:fld>
            <a:endParaRPr lang="en-CA"/>
          </a:p>
        </p:txBody>
      </p:sp>
    </p:spTree>
    <p:extLst>
      <p:ext uri="{BB962C8B-B14F-4D97-AF65-F5344CB8AC3E}">
        <p14:creationId xmlns:p14="http://schemas.microsoft.com/office/powerpoint/2010/main" val="546484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4CD43FC-53FB-40AE-B907-EBC19C880420}" type="datetime1">
              <a:rPr lang="en-CA" smtClean="0"/>
              <a:t>2025-04-08</a:t>
            </a:fld>
            <a:endParaRPr lang="en-CA"/>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CA"/>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6F64FD8-10FE-43FF-B583-726FC6FE5AE4}" type="slidenum">
              <a:rPr lang="en-CA" smtClean="0"/>
              <a:t>‹#›</a:t>
            </a:fld>
            <a:endParaRPr lang="en-CA"/>
          </a:p>
        </p:txBody>
      </p:sp>
    </p:spTree>
    <p:extLst>
      <p:ext uri="{BB962C8B-B14F-4D97-AF65-F5344CB8AC3E}">
        <p14:creationId xmlns:p14="http://schemas.microsoft.com/office/powerpoint/2010/main" val="90023029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gi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B9F4B-477D-264A-41CE-1ADB59951838}"/>
              </a:ext>
            </a:extLst>
          </p:cNvPr>
          <p:cNvSpPr>
            <a:spLocks noGrp="1"/>
          </p:cNvSpPr>
          <p:nvPr>
            <p:ph type="ctrTitle"/>
          </p:nvPr>
        </p:nvSpPr>
        <p:spPr/>
        <p:txBody>
          <a:bodyPr/>
          <a:lstStyle/>
          <a:p>
            <a:r>
              <a:rPr lang="en-CA" dirty="0"/>
              <a:t>Storytelling Through Gameplay</a:t>
            </a:r>
          </a:p>
        </p:txBody>
      </p:sp>
      <p:sp>
        <p:nvSpPr>
          <p:cNvPr id="3" name="Subtitle 2">
            <a:extLst>
              <a:ext uri="{FF2B5EF4-FFF2-40B4-BE49-F238E27FC236}">
                <a16:creationId xmlns:a16="http://schemas.microsoft.com/office/drawing/2014/main" id="{C0F7AC70-6073-9257-5F5D-9FF04E447F62}"/>
              </a:ext>
            </a:extLst>
          </p:cNvPr>
          <p:cNvSpPr>
            <a:spLocks noGrp="1"/>
          </p:cNvSpPr>
          <p:nvPr>
            <p:ph type="subTitle" idx="1"/>
          </p:nvPr>
        </p:nvSpPr>
        <p:spPr/>
        <p:txBody>
          <a:bodyPr/>
          <a:lstStyle/>
          <a:p>
            <a:endParaRPr lang="en-CA"/>
          </a:p>
        </p:txBody>
      </p:sp>
      <p:sp>
        <p:nvSpPr>
          <p:cNvPr id="4" name="Footer Placeholder 3">
            <a:extLst>
              <a:ext uri="{FF2B5EF4-FFF2-40B4-BE49-F238E27FC236}">
                <a16:creationId xmlns:a16="http://schemas.microsoft.com/office/drawing/2014/main" id="{7D204E44-DCB6-5E3C-D0C7-943DBFB59277}"/>
              </a:ext>
            </a:extLst>
          </p:cNvPr>
          <p:cNvSpPr>
            <a:spLocks noGrp="1"/>
          </p:cNvSpPr>
          <p:nvPr>
            <p:ph type="ftr" sz="quarter" idx="11"/>
          </p:nvPr>
        </p:nvSpPr>
        <p:spPr/>
        <p:txBody>
          <a:bodyPr/>
          <a:lstStyle/>
          <a:p>
            <a:endParaRPr lang="en-CA"/>
          </a:p>
        </p:txBody>
      </p:sp>
    </p:spTree>
    <p:extLst>
      <p:ext uri="{BB962C8B-B14F-4D97-AF65-F5344CB8AC3E}">
        <p14:creationId xmlns:p14="http://schemas.microsoft.com/office/powerpoint/2010/main" val="16499421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E515C-0711-2D15-6680-0811C35D33D3}"/>
              </a:ext>
            </a:extLst>
          </p:cNvPr>
          <p:cNvSpPr>
            <a:spLocks noGrp="1"/>
          </p:cNvSpPr>
          <p:nvPr>
            <p:ph type="title"/>
          </p:nvPr>
        </p:nvSpPr>
        <p:spPr/>
        <p:txBody>
          <a:bodyPr/>
          <a:lstStyle/>
          <a:p>
            <a:r>
              <a:rPr lang="en-CA" dirty="0"/>
              <a:t>Mae Isn’t the Player</a:t>
            </a:r>
          </a:p>
        </p:txBody>
      </p:sp>
      <p:sp>
        <p:nvSpPr>
          <p:cNvPr id="3" name="Content Placeholder 2">
            <a:extLst>
              <a:ext uri="{FF2B5EF4-FFF2-40B4-BE49-F238E27FC236}">
                <a16:creationId xmlns:a16="http://schemas.microsoft.com/office/drawing/2014/main" id="{A79000F0-CE74-A2C4-ED61-266D99161271}"/>
              </a:ext>
            </a:extLst>
          </p:cNvPr>
          <p:cNvSpPr>
            <a:spLocks noGrp="1"/>
          </p:cNvSpPr>
          <p:nvPr>
            <p:ph sz="half" idx="1"/>
          </p:nvPr>
        </p:nvSpPr>
        <p:spPr/>
        <p:txBody>
          <a:bodyPr/>
          <a:lstStyle/>
          <a:p>
            <a:pPr algn="l"/>
            <a:r>
              <a:rPr lang="en-US" sz="1800" b="0" i="0" u="none" strike="noStrike" baseline="0" dirty="0">
                <a:latin typeface="LMRoman10-Regular"/>
              </a:rPr>
              <a:t>Unlike some other games, </a:t>
            </a:r>
            <a:r>
              <a:rPr lang="en-US" sz="1800" b="0" i="1" u="none" strike="noStrike" baseline="0" dirty="0">
                <a:latin typeface="LMRoman10-Italic"/>
              </a:rPr>
              <a:t>Night in the Woods </a:t>
            </a:r>
            <a:r>
              <a:rPr lang="en-US" sz="1800" b="0" i="0" u="none" strike="noStrike" baseline="0" dirty="0">
                <a:latin typeface="LMRoman10-Regular"/>
              </a:rPr>
              <a:t>has Mae fully be her own character, and not just an extension of the player.</a:t>
            </a:r>
          </a:p>
          <a:p>
            <a:pPr algn="l"/>
            <a:r>
              <a:rPr lang="en-US" sz="1800" b="0" i="0" u="none" strike="noStrike" baseline="0" dirty="0">
                <a:latin typeface="LMRoman10-Regular"/>
              </a:rPr>
              <a:t>The choices that the player can make are limited by Mae’s personality and what she would do.</a:t>
            </a:r>
          </a:p>
          <a:p>
            <a:pPr algn="l"/>
            <a:r>
              <a:rPr lang="en-CA" sz="1800" b="0" i="0" u="none" strike="noStrike" baseline="0" dirty="0">
                <a:latin typeface="LMRoman10-Regular"/>
              </a:rPr>
              <a:t>Melanie Kreitler observes that limiting </a:t>
            </a:r>
            <a:r>
              <a:rPr lang="en-US" sz="1800" b="0" i="0" u="none" strike="noStrike" baseline="0" dirty="0">
                <a:latin typeface="LMRoman10-Regular"/>
              </a:rPr>
              <a:t>the player’s choices like this “puts players in the same mental space as Mae.”</a:t>
            </a:r>
            <a:r>
              <a:rPr lang="en-US" baseline="30000" dirty="0">
                <a:latin typeface="LMRoman7-Regular"/>
              </a:rPr>
              <a:t>7</a:t>
            </a:r>
            <a:endParaRPr lang="en-CA" dirty="0"/>
          </a:p>
        </p:txBody>
      </p:sp>
      <p:pic>
        <p:nvPicPr>
          <p:cNvPr id="6" name="Content Placeholder 5" descr="A cartoon of a cat and a crocodile&#10;&#10;AI-generated content may be incorrect.">
            <a:extLst>
              <a:ext uri="{FF2B5EF4-FFF2-40B4-BE49-F238E27FC236}">
                <a16:creationId xmlns:a16="http://schemas.microsoft.com/office/drawing/2014/main" id="{EF3EAA41-65D6-AD14-C160-89B2C62455A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967567" y="382766"/>
            <a:ext cx="3849659" cy="5197040"/>
          </a:xfrm>
        </p:spPr>
      </p:pic>
      <p:sp>
        <p:nvSpPr>
          <p:cNvPr id="7" name="Footer Placeholder 6">
            <a:extLst>
              <a:ext uri="{FF2B5EF4-FFF2-40B4-BE49-F238E27FC236}">
                <a16:creationId xmlns:a16="http://schemas.microsoft.com/office/drawing/2014/main" id="{6FE7E8A7-440E-6A2C-A316-1D035070302D}"/>
              </a:ext>
            </a:extLst>
          </p:cNvPr>
          <p:cNvSpPr>
            <a:spLocks noGrp="1"/>
          </p:cNvSpPr>
          <p:nvPr>
            <p:ph type="ftr" sz="quarter" idx="11"/>
          </p:nvPr>
        </p:nvSpPr>
        <p:spPr/>
        <p:txBody>
          <a:bodyPr/>
          <a:lstStyle/>
          <a:p>
            <a:r>
              <a:rPr lang="en-US" baseline="30000" dirty="0"/>
              <a:t>7</a:t>
            </a:r>
            <a:r>
              <a:rPr lang="en-US" dirty="0"/>
              <a:t>Melanie Kreitler, “Playing with the Narrative of Mental Illness: Communication Beyond Serious Empathy Games,” </a:t>
            </a:r>
            <a:r>
              <a:rPr lang="en-US" dirty="0" err="1"/>
              <a:t>BiD</a:t>
            </a:r>
            <a:r>
              <a:rPr lang="en-US" dirty="0"/>
              <a:t> 52 (June 2024), 8, https://doi.org/10.1344/bid2024.52.03.</a:t>
            </a:r>
            <a:endParaRPr lang="en-CA" dirty="0"/>
          </a:p>
        </p:txBody>
      </p:sp>
    </p:spTree>
    <p:extLst>
      <p:ext uri="{BB962C8B-B14F-4D97-AF65-F5344CB8AC3E}">
        <p14:creationId xmlns:p14="http://schemas.microsoft.com/office/powerpoint/2010/main" val="1370192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6CFFF-0662-5E1B-A917-66DE10B05B7C}"/>
              </a:ext>
            </a:extLst>
          </p:cNvPr>
          <p:cNvSpPr>
            <a:spLocks noGrp="1"/>
          </p:cNvSpPr>
          <p:nvPr>
            <p:ph type="title"/>
          </p:nvPr>
        </p:nvSpPr>
        <p:spPr/>
        <p:txBody>
          <a:bodyPr/>
          <a:lstStyle/>
          <a:p>
            <a:r>
              <a:rPr lang="en-CA" dirty="0"/>
              <a:t>Limited Exploration</a:t>
            </a:r>
          </a:p>
        </p:txBody>
      </p:sp>
      <p:sp>
        <p:nvSpPr>
          <p:cNvPr id="3" name="Content Placeholder 2">
            <a:extLst>
              <a:ext uri="{FF2B5EF4-FFF2-40B4-BE49-F238E27FC236}">
                <a16:creationId xmlns:a16="http://schemas.microsoft.com/office/drawing/2014/main" id="{886AE161-6427-2254-A9CE-F929966FFB10}"/>
              </a:ext>
            </a:extLst>
          </p:cNvPr>
          <p:cNvSpPr>
            <a:spLocks noGrp="1"/>
          </p:cNvSpPr>
          <p:nvPr>
            <p:ph sz="half" idx="1"/>
          </p:nvPr>
        </p:nvSpPr>
        <p:spPr/>
        <p:txBody>
          <a:bodyPr>
            <a:normAutofit/>
          </a:bodyPr>
          <a:lstStyle/>
          <a:p>
            <a:r>
              <a:rPr lang="en-CA" dirty="0"/>
              <a:t>The player is restricted to a specific area in </a:t>
            </a:r>
            <a:r>
              <a:rPr lang="en-CA" i="1" dirty="0"/>
              <a:t>Night in the Woods</a:t>
            </a:r>
            <a:r>
              <a:rPr lang="en-CA" dirty="0"/>
              <a:t>. They can’t just go anywhere.</a:t>
            </a:r>
          </a:p>
          <a:p>
            <a:pPr algn="l"/>
            <a:r>
              <a:rPr lang="en-US" sz="1800" b="0" i="0" u="none" strike="noStrike" baseline="0" dirty="0">
                <a:latin typeface="LMRoman10-Regular"/>
              </a:rPr>
              <a:t>This is not only needed for the game to work, but </a:t>
            </a:r>
            <a:r>
              <a:rPr lang="pl-PL" sz="1800" b="0" i="0" u="none" strike="noStrike" baseline="0" dirty="0">
                <a:latin typeface="LMRoman10-Regular"/>
              </a:rPr>
              <a:t>Aleksandra Mochocka and Radosław Piotr Walczak</a:t>
            </a:r>
            <a:r>
              <a:rPr lang="en-US" sz="1800" b="0" i="0" u="none" strike="noStrike" baseline="0" dirty="0">
                <a:latin typeface="LMRoman10-Regular"/>
              </a:rPr>
              <a:t> argue that it also symbolizes how Mae feels trapped, just like many of the other characters in </a:t>
            </a:r>
            <a:r>
              <a:rPr lang="en-CA" sz="1800" b="0" i="0" u="none" strike="noStrike" baseline="0" dirty="0">
                <a:latin typeface="LMRoman10-Regular"/>
              </a:rPr>
              <a:t>Possum Springs.</a:t>
            </a:r>
            <a:r>
              <a:rPr lang="en-CA" sz="1800" b="0" i="0" u="none" strike="noStrike" baseline="30000" dirty="0">
                <a:latin typeface="LMRoman10-Regular"/>
              </a:rPr>
              <a:t>8</a:t>
            </a:r>
            <a:endParaRPr lang="en-CA" sz="1800" b="0" i="0" u="none" strike="noStrike" baseline="0" dirty="0">
              <a:latin typeface="LMRoman10-Regular"/>
            </a:endParaRPr>
          </a:p>
          <a:p>
            <a:pPr algn="l"/>
            <a:r>
              <a:rPr lang="en-US" sz="1800" b="0" i="0" u="none" strike="noStrike" baseline="0" dirty="0">
                <a:latin typeface="LMRoman10-Regular"/>
              </a:rPr>
              <a:t>The player can get to know Mae and relate to her by experiencing what she’s experiencing and feeling what she’s feeling through the choices they make, even though, in reality, they don’t have much actual control over Mae’s actions.</a:t>
            </a:r>
            <a:endParaRPr lang="en-CA" dirty="0"/>
          </a:p>
        </p:txBody>
      </p:sp>
      <p:pic>
        <p:nvPicPr>
          <p:cNvPr id="6" name="Content Placeholder 5" descr="A cartoon cat standing on a bench in front of a house&#10;&#10;AI-generated content may be incorrect.">
            <a:extLst>
              <a:ext uri="{FF2B5EF4-FFF2-40B4-BE49-F238E27FC236}">
                <a16:creationId xmlns:a16="http://schemas.microsoft.com/office/drawing/2014/main" id="{4A47A6DB-B6C4-4610-94B1-6ECA642F408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821363" y="2561283"/>
            <a:ext cx="4995862" cy="2810172"/>
          </a:xfrm>
        </p:spPr>
      </p:pic>
      <p:sp>
        <p:nvSpPr>
          <p:cNvPr id="7" name="Footer Placeholder 6">
            <a:extLst>
              <a:ext uri="{FF2B5EF4-FFF2-40B4-BE49-F238E27FC236}">
                <a16:creationId xmlns:a16="http://schemas.microsoft.com/office/drawing/2014/main" id="{131DFC97-C888-2A78-6657-4BBCB7D446B6}"/>
              </a:ext>
            </a:extLst>
          </p:cNvPr>
          <p:cNvSpPr>
            <a:spLocks noGrp="1"/>
          </p:cNvSpPr>
          <p:nvPr>
            <p:ph type="ftr" sz="quarter" idx="11"/>
          </p:nvPr>
        </p:nvSpPr>
        <p:spPr/>
        <p:txBody>
          <a:bodyPr/>
          <a:lstStyle/>
          <a:p>
            <a:r>
              <a:rPr lang="en-CA" baseline="30000" dirty="0"/>
              <a:t>8</a:t>
            </a:r>
            <a:r>
              <a:rPr lang="en-CA" dirty="0"/>
              <a:t>Aleksandra </a:t>
            </a:r>
            <a:r>
              <a:rPr lang="en-CA" dirty="0" err="1"/>
              <a:t>Mochocka</a:t>
            </a:r>
            <a:r>
              <a:rPr lang="en-CA" dirty="0"/>
              <a:t> and Radosław Piotr Walczak, “Focalization, Subjectivity, and Magic(al) Realism in Night in the Woods,” Anglica </a:t>
            </a:r>
            <a:r>
              <a:rPr lang="en-CA" dirty="0" err="1"/>
              <a:t>Wratislaviensia</a:t>
            </a:r>
            <a:r>
              <a:rPr lang="en-CA" dirty="0"/>
              <a:t> 61, no. 2 (2023), 81, https://doi.org/10.19195/0301-7966.61.2.6.</a:t>
            </a:r>
          </a:p>
        </p:txBody>
      </p:sp>
    </p:spTree>
    <p:extLst>
      <p:ext uri="{BB962C8B-B14F-4D97-AF65-F5344CB8AC3E}">
        <p14:creationId xmlns:p14="http://schemas.microsoft.com/office/powerpoint/2010/main" val="1267127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63555-AC02-4102-178C-3B4B11BC8861}"/>
              </a:ext>
            </a:extLst>
          </p:cNvPr>
          <p:cNvSpPr>
            <a:spLocks noGrp="1"/>
          </p:cNvSpPr>
          <p:nvPr>
            <p:ph type="title"/>
          </p:nvPr>
        </p:nvSpPr>
        <p:spPr/>
        <p:txBody>
          <a:bodyPr/>
          <a:lstStyle/>
          <a:p>
            <a:r>
              <a:rPr lang="en-CA" dirty="0"/>
              <a:t>Conclusion</a:t>
            </a:r>
          </a:p>
        </p:txBody>
      </p:sp>
      <p:sp>
        <p:nvSpPr>
          <p:cNvPr id="3" name="Content Placeholder 2">
            <a:extLst>
              <a:ext uri="{FF2B5EF4-FFF2-40B4-BE49-F238E27FC236}">
                <a16:creationId xmlns:a16="http://schemas.microsoft.com/office/drawing/2014/main" id="{ADC3A601-43B7-1E96-9CF0-30744A2C7A7C}"/>
              </a:ext>
            </a:extLst>
          </p:cNvPr>
          <p:cNvSpPr>
            <a:spLocks noGrp="1"/>
          </p:cNvSpPr>
          <p:nvPr>
            <p:ph idx="1"/>
          </p:nvPr>
        </p:nvSpPr>
        <p:spPr/>
        <p:txBody>
          <a:bodyPr/>
          <a:lstStyle/>
          <a:p>
            <a:pPr algn="l"/>
            <a:r>
              <a:rPr lang="en-US" sz="1800" b="0" i="1" u="none" strike="noStrike" baseline="0" dirty="0">
                <a:latin typeface="LMRoman10-Italic"/>
              </a:rPr>
              <a:t>Night in the Woods </a:t>
            </a:r>
            <a:r>
              <a:rPr lang="en-US" sz="1800" b="0" i="0" u="none" strike="noStrike" baseline="0" dirty="0">
                <a:latin typeface="LMRoman10-Regular"/>
              </a:rPr>
              <a:t>takes advantage of what video games can uniquely do as a medium to tell its story in an effective way. The player can feel a deep connection to Mae through the actions they take while playing as her, and even by the actions that they can’t take. The player’s interaction with the environment tells the story of Mae, her friends, and Possum Springs in a way that can only be done through an interactive medium like video games.</a:t>
            </a:r>
            <a:endParaRPr lang="en-CA" dirty="0"/>
          </a:p>
        </p:txBody>
      </p:sp>
      <p:sp>
        <p:nvSpPr>
          <p:cNvPr id="4" name="Footer Placeholder 3">
            <a:extLst>
              <a:ext uri="{FF2B5EF4-FFF2-40B4-BE49-F238E27FC236}">
                <a16:creationId xmlns:a16="http://schemas.microsoft.com/office/drawing/2014/main" id="{FE2D84D4-64B0-2F2C-2F07-B7669CA62C3F}"/>
              </a:ext>
            </a:extLst>
          </p:cNvPr>
          <p:cNvSpPr>
            <a:spLocks noGrp="1"/>
          </p:cNvSpPr>
          <p:nvPr>
            <p:ph type="ftr" sz="quarter" idx="11"/>
          </p:nvPr>
        </p:nvSpPr>
        <p:spPr/>
        <p:txBody>
          <a:bodyPr/>
          <a:lstStyle/>
          <a:p>
            <a:endParaRPr lang="en-CA"/>
          </a:p>
        </p:txBody>
      </p:sp>
    </p:spTree>
    <p:extLst>
      <p:ext uri="{BB962C8B-B14F-4D97-AF65-F5344CB8AC3E}">
        <p14:creationId xmlns:p14="http://schemas.microsoft.com/office/powerpoint/2010/main" val="1043625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8A9959C-9819-BD12-C009-AE77122C5260}"/>
              </a:ext>
            </a:extLst>
          </p:cNvPr>
          <p:cNvSpPr>
            <a:spLocks noGrp="1"/>
          </p:cNvSpPr>
          <p:nvPr>
            <p:ph type="title"/>
          </p:nvPr>
        </p:nvSpPr>
        <p:spPr/>
        <p:txBody>
          <a:bodyPr/>
          <a:lstStyle/>
          <a:p>
            <a:r>
              <a:rPr lang="en-CA" i="1" dirty="0"/>
              <a:t>Night in the Woods</a:t>
            </a:r>
            <a:r>
              <a:rPr lang="en-CA" dirty="0"/>
              <a:t> as a virtual </a:t>
            </a:r>
            <a:r>
              <a:rPr lang="en-CA" i="1" dirty="0" err="1"/>
              <a:t>exform</a:t>
            </a:r>
            <a:endParaRPr lang="en-CA" i="1" dirty="0"/>
          </a:p>
        </p:txBody>
      </p:sp>
      <p:sp>
        <p:nvSpPr>
          <p:cNvPr id="6" name="Content Placeholder 5">
            <a:extLst>
              <a:ext uri="{FF2B5EF4-FFF2-40B4-BE49-F238E27FC236}">
                <a16:creationId xmlns:a16="http://schemas.microsoft.com/office/drawing/2014/main" id="{D5AECCED-1284-1C88-8E85-8FE602FE6515}"/>
              </a:ext>
            </a:extLst>
          </p:cNvPr>
          <p:cNvSpPr>
            <a:spLocks noGrp="1"/>
          </p:cNvSpPr>
          <p:nvPr>
            <p:ph idx="1"/>
          </p:nvPr>
        </p:nvSpPr>
        <p:spPr/>
        <p:txBody>
          <a:bodyPr/>
          <a:lstStyle/>
          <a:p>
            <a:r>
              <a:rPr lang="en-US" dirty="0"/>
              <a:t>Nicolas </a:t>
            </a:r>
            <a:r>
              <a:rPr lang="en-US" dirty="0" err="1"/>
              <a:t>Bourriaud</a:t>
            </a:r>
            <a:r>
              <a:rPr lang="en-US" dirty="0"/>
              <a:t> describes the </a:t>
            </a:r>
            <a:r>
              <a:rPr lang="en-US" i="1" dirty="0" err="1"/>
              <a:t>exform</a:t>
            </a:r>
            <a:r>
              <a:rPr lang="en-US" dirty="0"/>
              <a:t> as, “a point of contact, a ‘socket’ or ‘plug’, in the process of exclusion and inclusion - a sign that switches between </a:t>
            </a:r>
            <a:r>
              <a:rPr lang="en-US" dirty="0" err="1"/>
              <a:t>centre</a:t>
            </a:r>
            <a:r>
              <a:rPr lang="en-US" dirty="0"/>
              <a:t> and periphery, floating between dissidence and power.”</a:t>
            </a:r>
          </a:p>
          <a:p>
            <a:r>
              <a:rPr lang="en-US" dirty="0"/>
              <a:t>Possum Springs, exists in the realm of the </a:t>
            </a:r>
            <a:r>
              <a:rPr lang="en-US" i="1" dirty="0" err="1"/>
              <a:t>exformal</a:t>
            </a:r>
            <a:r>
              <a:rPr lang="en-US" dirty="0"/>
              <a:t>, being a dying, run-down town that only people with personal connections to the town have any reason to live in or even visit</a:t>
            </a:r>
          </a:p>
          <a:p>
            <a:pPr algn="l"/>
            <a:r>
              <a:rPr lang="en-CA" sz="1800" b="0" i="0" u="none" strike="noStrike" baseline="0" dirty="0">
                <a:latin typeface="LMRoman10-Regular"/>
              </a:rPr>
              <a:t>Although </a:t>
            </a:r>
            <a:r>
              <a:rPr lang="en-US" sz="1800" b="0" i="0" u="none" strike="noStrike" baseline="0" dirty="0">
                <a:latin typeface="LMRoman10-Regular"/>
              </a:rPr>
              <a:t>Possum Springs is fictional, it represents various towns in this type of decay. The game allows the player to experience this type of </a:t>
            </a:r>
            <a:r>
              <a:rPr lang="en-US" sz="1800" b="0" i="1" u="none" strike="noStrike" baseline="0" dirty="0" err="1">
                <a:latin typeface="LMRoman10-Italic"/>
              </a:rPr>
              <a:t>exformal</a:t>
            </a:r>
            <a:r>
              <a:rPr lang="en-US" sz="1800" b="0" i="1" u="none" strike="noStrike" baseline="0" dirty="0">
                <a:latin typeface="LMRoman10-Italic"/>
              </a:rPr>
              <a:t> </a:t>
            </a:r>
            <a:r>
              <a:rPr lang="en-US" sz="1800" b="0" i="0" u="none" strike="noStrike" baseline="0" dirty="0">
                <a:latin typeface="LMRoman10-Regular"/>
              </a:rPr>
              <a:t>town, through Mae’s experience, and it does this through its gameplay.</a:t>
            </a:r>
            <a:endParaRPr lang="en-CA" dirty="0"/>
          </a:p>
        </p:txBody>
      </p:sp>
      <p:sp>
        <p:nvSpPr>
          <p:cNvPr id="2" name="Footer Placeholder 1">
            <a:extLst>
              <a:ext uri="{FF2B5EF4-FFF2-40B4-BE49-F238E27FC236}">
                <a16:creationId xmlns:a16="http://schemas.microsoft.com/office/drawing/2014/main" id="{17DD8F20-64CC-4F52-E597-91E2B17D8B71}"/>
              </a:ext>
            </a:extLst>
          </p:cNvPr>
          <p:cNvSpPr>
            <a:spLocks noGrp="1"/>
          </p:cNvSpPr>
          <p:nvPr>
            <p:ph type="ftr" sz="quarter" idx="11"/>
          </p:nvPr>
        </p:nvSpPr>
        <p:spPr/>
        <p:txBody>
          <a:bodyPr/>
          <a:lstStyle/>
          <a:p>
            <a:endParaRPr lang="en-CA"/>
          </a:p>
        </p:txBody>
      </p:sp>
    </p:spTree>
    <p:extLst>
      <p:ext uri="{BB962C8B-B14F-4D97-AF65-F5344CB8AC3E}">
        <p14:creationId xmlns:p14="http://schemas.microsoft.com/office/powerpoint/2010/main" val="1849243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EC207-86D3-0412-240D-A13FEB272D32}"/>
              </a:ext>
            </a:extLst>
          </p:cNvPr>
          <p:cNvSpPr>
            <a:spLocks noGrp="1"/>
          </p:cNvSpPr>
          <p:nvPr>
            <p:ph type="title"/>
          </p:nvPr>
        </p:nvSpPr>
        <p:spPr/>
        <p:txBody>
          <a:bodyPr/>
          <a:lstStyle/>
          <a:p>
            <a:r>
              <a:rPr lang="en-CA" dirty="0"/>
              <a:t>Games are Interactive</a:t>
            </a:r>
          </a:p>
        </p:txBody>
      </p:sp>
      <p:sp>
        <p:nvSpPr>
          <p:cNvPr id="3" name="Text Placeholder 2">
            <a:extLst>
              <a:ext uri="{FF2B5EF4-FFF2-40B4-BE49-F238E27FC236}">
                <a16:creationId xmlns:a16="http://schemas.microsoft.com/office/drawing/2014/main" id="{D337B2BE-F7AC-4066-AB5F-133DD883984F}"/>
              </a:ext>
            </a:extLst>
          </p:cNvPr>
          <p:cNvSpPr>
            <a:spLocks noGrp="1"/>
          </p:cNvSpPr>
          <p:nvPr>
            <p:ph type="body" idx="1"/>
          </p:nvPr>
        </p:nvSpPr>
        <p:spPr/>
        <p:txBody>
          <a:bodyPr/>
          <a:lstStyle/>
          <a:p>
            <a:pPr algn="l"/>
            <a:r>
              <a:rPr lang="en-US" sz="1800" dirty="0">
                <a:latin typeface="LMRoman10-Regular"/>
              </a:rPr>
              <a:t>V</a:t>
            </a:r>
            <a:r>
              <a:rPr lang="en-US" sz="1800" b="0" i="0" u="none" strike="noStrike" baseline="0" dirty="0">
                <a:latin typeface="LMRoman10-Regular"/>
              </a:rPr>
              <a:t>ideo games can effectively tell stories in ways that cannot be done in other media.</a:t>
            </a:r>
            <a:endParaRPr lang="en-CA" dirty="0"/>
          </a:p>
        </p:txBody>
      </p:sp>
      <p:sp>
        <p:nvSpPr>
          <p:cNvPr id="4" name="Footer Placeholder 3">
            <a:extLst>
              <a:ext uri="{FF2B5EF4-FFF2-40B4-BE49-F238E27FC236}">
                <a16:creationId xmlns:a16="http://schemas.microsoft.com/office/drawing/2014/main" id="{32A12EEA-EDD0-E0CF-9666-177535588499}"/>
              </a:ext>
            </a:extLst>
          </p:cNvPr>
          <p:cNvSpPr>
            <a:spLocks noGrp="1"/>
          </p:cNvSpPr>
          <p:nvPr>
            <p:ph type="ftr" sz="quarter" idx="11"/>
          </p:nvPr>
        </p:nvSpPr>
        <p:spPr/>
        <p:txBody>
          <a:bodyPr/>
          <a:lstStyle/>
          <a:p>
            <a:endParaRPr lang="en-CA"/>
          </a:p>
        </p:txBody>
      </p:sp>
    </p:spTree>
    <p:extLst>
      <p:ext uri="{BB962C8B-B14F-4D97-AF65-F5344CB8AC3E}">
        <p14:creationId xmlns:p14="http://schemas.microsoft.com/office/powerpoint/2010/main" val="1316426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3CCFE-2EFD-F8D9-B458-3390B464A98B}"/>
              </a:ext>
            </a:extLst>
          </p:cNvPr>
          <p:cNvSpPr>
            <a:spLocks noGrp="1"/>
          </p:cNvSpPr>
          <p:nvPr>
            <p:ph type="title"/>
          </p:nvPr>
        </p:nvSpPr>
        <p:spPr/>
        <p:txBody>
          <a:bodyPr/>
          <a:lstStyle/>
          <a:p>
            <a:r>
              <a:rPr lang="en-CA" dirty="0"/>
              <a:t>Game Architecture</a:t>
            </a:r>
          </a:p>
        </p:txBody>
      </p:sp>
      <p:sp>
        <p:nvSpPr>
          <p:cNvPr id="3" name="Content Placeholder 2">
            <a:extLst>
              <a:ext uri="{FF2B5EF4-FFF2-40B4-BE49-F238E27FC236}">
                <a16:creationId xmlns:a16="http://schemas.microsoft.com/office/drawing/2014/main" id="{13620CFB-5CA4-1313-E889-8B3863312B5A}"/>
              </a:ext>
            </a:extLst>
          </p:cNvPr>
          <p:cNvSpPr>
            <a:spLocks noGrp="1"/>
          </p:cNvSpPr>
          <p:nvPr>
            <p:ph sz="half" idx="1"/>
          </p:nvPr>
        </p:nvSpPr>
        <p:spPr/>
        <p:txBody>
          <a:bodyPr>
            <a:normAutofit/>
          </a:bodyPr>
          <a:lstStyle/>
          <a:p>
            <a:pPr algn="l"/>
            <a:r>
              <a:rPr lang="en-US" sz="1800" b="0" i="0" u="none" strike="noStrike" baseline="0" dirty="0">
                <a:latin typeface="LMRoman10-Regular"/>
              </a:rPr>
              <a:t>The architecture of games has both a functional gameplay purpose as well as being part of the game’s setting and showing the history of the game’s </a:t>
            </a:r>
            <a:r>
              <a:rPr lang="en-CA" sz="1800" b="0" i="0" u="none" strike="noStrike" baseline="0" dirty="0">
                <a:latin typeface="LMRoman10-Regular"/>
              </a:rPr>
              <a:t>world and story.</a:t>
            </a:r>
          </a:p>
          <a:p>
            <a:pPr algn="l"/>
            <a:r>
              <a:rPr lang="en-US" sz="1800" b="0" i="0" u="none" strike="noStrike" baseline="0" dirty="0">
                <a:latin typeface="LMRoman10-Regular"/>
              </a:rPr>
              <a:t>In </a:t>
            </a:r>
            <a:r>
              <a:rPr lang="en-US" sz="1800" b="0" i="1" u="none" strike="noStrike" baseline="0" dirty="0">
                <a:latin typeface="LMRoman10-Italic"/>
              </a:rPr>
              <a:t>Night in the Woods</a:t>
            </a:r>
            <a:r>
              <a:rPr lang="en-US" sz="1800" b="0" i="0" u="none" strike="noStrike" baseline="0" dirty="0">
                <a:latin typeface="LMRoman10-Regular"/>
              </a:rPr>
              <a:t>, the game’s architecture functions as platforms for Mae to jump between, as locations to enter and interact with the people in town, or just as part of the game’s setting and world with no gameplay </a:t>
            </a:r>
            <a:r>
              <a:rPr lang="en-CA" sz="1800" b="0" i="0" u="none" strike="noStrike" baseline="0" dirty="0">
                <a:latin typeface="LMRoman10-Regular"/>
              </a:rPr>
              <a:t>function.</a:t>
            </a:r>
            <a:endParaRPr lang="en-CA" dirty="0"/>
          </a:p>
        </p:txBody>
      </p:sp>
      <p:pic>
        <p:nvPicPr>
          <p:cNvPr id="6" name="Content Placeholder 5" descr="A cartoon cat climbing a tree&#10;&#10;AI-generated content may be incorrect.">
            <a:extLst>
              <a:ext uri="{FF2B5EF4-FFF2-40B4-BE49-F238E27FC236}">
                <a16:creationId xmlns:a16="http://schemas.microsoft.com/office/drawing/2014/main" id="{59F078F9-B31E-6DA7-B8B9-DCC56B4BB50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938044" y="2628106"/>
            <a:ext cx="4762500" cy="2676525"/>
          </a:xfrm>
        </p:spPr>
      </p:pic>
      <p:pic>
        <p:nvPicPr>
          <p:cNvPr id="8" name="Picture 7" descr="A cartoon cat running on a fence&#10;&#10;AI-generated content may be incorrect.">
            <a:extLst>
              <a:ext uri="{FF2B5EF4-FFF2-40B4-BE49-F238E27FC236}">
                <a16:creationId xmlns:a16="http://schemas.microsoft.com/office/drawing/2014/main" id="{6ECFBD05-2D5C-6173-D65B-39BC6AF90B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4619" y="0"/>
            <a:ext cx="7187381" cy="1927865"/>
          </a:xfrm>
          <a:prstGeom prst="rect">
            <a:avLst/>
          </a:prstGeom>
        </p:spPr>
      </p:pic>
      <p:sp>
        <p:nvSpPr>
          <p:cNvPr id="4" name="Footer Placeholder 3">
            <a:extLst>
              <a:ext uri="{FF2B5EF4-FFF2-40B4-BE49-F238E27FC236}">
                <a16:creationId xmlns:a16="http://schemas.microsoft.com/office/drawing/2014/main" id="{55AADA59-BFAB-4FBC-56CC-48B7820FC781}"/>
              </a:ext>
            </a:extLst>
          </p:cNvPr>
          <p:cNvSpPr>
            <a:spLocks noGrp="1"/>
          </p:cNvSpPr>
          <p:nvPr>
            <p:ph type="ftr" sz="quarter" idx="11"/>
          </p:nvPr>
        </p:nvSpPr>
        <p:spPr/>
        <p:txBody>
          <a:bodyPr/>
          <a:lstStyle/>
          <a:p>
            <a:endParaRPr lang="en-CA"/>
          </a:p>
        </p:txBody>
      </p:sp>
    </p:spTree>
    <p:extLst>
      <p:ext uri="{BB962C8B-B14F-4D97-AF65-F5344CB8AC3E}">
        <p14:creationId xmlns:p14="http://schemas.microsoft.com/office/powerpoint/2010/main" val="3863477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144CF-8CEF-C2C7-CE65-C8505930E5BB}"/>
              </a:ext>
            </a:extLst>
          </p:cNvPr>
          <p:cNvSpPr>
            <a:spLocks noGrp="1"/>
          </p:cNvSpPr>
          <p:nvPr>
            <p:ph type="title"/>
          </p:nvPr>
        </p:nvSpPr>
        <p:spPr/>
        <p:txBody>
          <a:bodyPr/>
          <a:lstStyle/>
          <a:p>
            <a:r>
              <a:rPr lang="en-CA" dirty="0"/>
              <a:t>“a slice of Mae’s life”</a:t>
            </a:r>
            <a:r>
              <a:rPr lang="en-CA" baseline="30000" dirty="0"/>
              <a:t>1</a:t>
            </a:r>
            <a:endParaRPr lang="en-CA" dirty="0"/>
          </a:p>
        </p:txBody>
      </p:sp>
      <p:sp>
        <p:nvSpPr>
          <p:cNvPr id="3" name="Content Placeholder 2">
            <a:extLst>
              <a:ext uri="{FF2B5EF4-FFF2-40B4-BE49-F238E27FC236}">
                <a16:creationId xmlns:a16="http://schemas.microsoft.com/office/drawing/2014/main" id="{E562EF95-ED65-3D48-6419-FCFD93062BD2}"/>
              </a:ext>
            </a:extLst>
          </p:cNvPr>
          <p:cNvSpPr>
            <a:spLocks noGrp="1"/>
          </p:cNvSpPr>
          <p:nvPr>
            <p:ph sz="half" idx="1"/>
          </p:nvPr>
        </p:nvSpPr>
        <p:spPr/>
        <p:txBody>
          <a:bodyPr>
            <a:normAutofit/>
          </a:bodyPr>
          <a:lstStyle/>
          <a:p>
            <a:pPr algn="l"/>
            <a:r>
              <a:rPr lang="en-US" sz="1800" b="0" i="0" u="none" strike="noStrike" baseline="0" dirty="0">
                <a:latin typeface="LMRoman10-Regular"/>
              </a:rPr>
              <a:t>By controlling Mae’s actions, the player can relate to her and understand her thoughts and emotions in a deeper way than would be possible by simply observing a character in other media.</a:t>
            </a:r>
          </a:p>
          <a:p>
            <a:pPr algn="l"/>
            <a:r>
              <a:rPr lang="en-US" sz="1800" b="0" i="0" u="none" strike="noStrike" baseline="0" dirty="0">
                <a:latin typeface="LMRoman10-Regular"/>
              </a:rPr>
              <a:t>Most of the gameplay consists of just wandering around, getting to know the characters.</a:t>
            </a:r>
            <a:endParaRPr lang="en-CA" dirty="0"/>
          </a:p>
        </p:txBody>
      </p:sp>
      <p:pic>
        <p:nvPicPr>
          <p:cNvPr id="8" name="Content Placeholder 7" descr="A cartoon of a building with a wolf and cat&#10;&#10;AI-generated content may be incorrect.">
            <a:extLst>
              <a:ext uri="{FF2B5EF4-FFF2-40B4-BE49-F238E27FC236}">
                <a16:creationId xmlns:a16="http://schemas.microsoft.com/office/drawing/2014/main" id="{ADCFBAAE-C8FD-6306-5118-192818FA3BD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821363" y="2561283"/>
            <a:ext cx="4995862" cy="2810172"/>
          </a:xfrm>
        </p:spPr>
      </p:pic>
      <p:sp>
        <p:nvSpPr>
          <p:cNvPr id="4" name="Footer Placeholder 3">
            <a:extLst>
              <a:ext uri="{FF2B5EF4-FFF2-40B4-BE49-F238E27FC236}">
                <a16:creationId xmlns:a16="http://schemas.microsoft.com/office/drawing/2014/main" id="{653CB99A-4212-0745-A2E7-FEDEE48848B4}"/>
              </a:ext>
            </a:extLst>
          </p:cNvPr>
          <p:cNvSpPr>
            <a:spLocks noGrp="1"/>
          </p:cNvSpPr>
          <p:nvPr>
            <p:ph type="ftr" sz="quarter" idx="11"/>
          </p:nvPr>
        </p:nvSpPr>
        <p:spPr/>
        <p:txBody>
          <a:bodyPr/>
          <a:lstStyle/>
          <a:p>
            <a:r>
              <a:rPr lang="en-CA" baseline="30000" dirty="0"/>
              <a:t>1</a:t>
            </a:r>
            <a:r>
              <a:rPr lang="en-US" dirty="0"/>
              <a:t>Madison Butler, “Two Years Later, Night in the Woods is Still Relatable,” </a:t>
            </a:r>
            <a:r>
              <a:rPr lang="en-US" dirty="0" err="1"/>
              <a:t>Sidequest</a:t>
            </a:r>
            <a:r>
              <a:rPr lang="en-US" dirty="0"/>
              <a:t>, May 28, 2019, https://sidequest.zone/2019/05/28/two-years-later-night-in-the-woods-is-stillrelatable/, </a:t>
            </a:r>
            <a:r>
              <a:rPr lang="en-US" dirty="0" err="1"/>
              <a:t>n.p.</a:t>
            </a:r>
            <a:endParaRPr lang="en-CA" dirty="0"/>
          </a:p>
        </p:txBody>
      </p:sp>
    </p:spTree>
    <p:extLst>
      <p:ext uri="{BB962C8B-B14F-4D97-AF65-F5344CB8AC3E}">
        <p14:creationId xmlns:p14="http://schemas.microsoft.com/office/powerpoint/2010/main" val="26557019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814F5-0402-80ED-4E20-E2509B80C32B}"/>
              </a:ext>
            </a:extLst>
          </p:cNvPr>
          <p:cNvSpPr>
            <a:spLocks noGrp="1"/>
          </p:cNvSpPr>
          <p:nvPr>
            <p:ph type="title"/>
          </p:nvPr>
        </p:nvSpPr>
        <p:spPr/>
        <p:txBody>
          <a:bodyPr/>
          <a:lstStyle/>
          <a:p>
            <a:r>
              <a:rPr lang="en-CA" dirty="0"/>
              <a:t>The Story Reflected in Gameplay</a:t>
            </a:r>
          </a:p>
        </p:txBody>
      </p:sp>
      <p:sp>
        <p:nvSpPr>
          <p:cNvPr id="3" name="Content Placeholder 2">
            <a:extLst>
              <a:ext uri="{FF2B5EF4-FFF2-40B4-BE49-F238E27FC236}">
                <a16:creationId xmlns:a16="http://schemas.microsoft.com/office/drawing/2014/main" id="{8C2A951F-F03F-9FC4-46DD-D35DB2C86E8E}"/>
              </a:ext>
            </a:extLst>
          </p:cNvPr>
          <p:cNvSpPr>
            <a:spLocks noGrp="1"/>
          </p:cNvSpPr>
          <p:nvPr>
            <p:ph sz="half" idx="1"/>
          </p:nvPr>
        </p:nvSpPr>
        <p:spPr/>
        <p:txBody>
          <a:bodyPr>
            <a:normAutofit fontScale="92500" lnSpcReduction="10000"/>
          </a:bodyPr>
          <a:lstStyle/>
          <a:p>
            <a:r>
              <a:rPr lang="en-CA" dirty="0"/>
              <a:t>One way </a:t>
            </a:r>
            <a:r>
              <a:rPr lang="en-CA" i="1" dirty="0"/>
              <a:t>Night in the Woods</a:t>
            </a:r>
            <a:r>
              <a:rPr lang="en-CA" dirty="0"/>
              <a:t> tells its story is through repetition.</a:t>
            </a:r>
          </a:p>
          <a:p>
            <a:r>
              <a:rPr lang="en-US" sz="1800" b="0" i="0" u="none" strike="noStrike" baseline="0" dirty="0">
                <a:latin typeface="LMRoman10-Regular"/>
              </a:rPr>
              <a:t>Repetition is not only used in the narrative, but the gameplay as well.</a:t>
            </a:r>
          </a:p>
          <a:p>
            <a:pPr algn="l"/>
            <a:r>
              <a:rPr lang="en-US" sz="1800" b="0" i="0" u="none" strike="noStrike" baseline="0" dirty="0">
                <a:latin typeface="LMRoman10-Regular"/>
              </a:rPr>
              <a:t>Another detail is that at the beginning of the game, the player moves from right to left. This is significant because most 2D platformers have the player primarily moving from left to right.</a:t>
            </a:r>
          </a:p>
          <a:p>
            <a:pPr algn="l"/>
            <a:r>
              <a:rPr lang="pl-PL" sz="1800" b="0" i="0" u="none" strike="noStrike" baseline="0" dirty="0">
                <a:latin typeface="LMRoman10-Regular"/>
              </a:rPr>
              <a:t>Aleksandra Mochocka and Radosław Piotr Walczak</a:t>
            </a:r>
            <a:r>
              <a:rPr lang="en-CA" sz="1800" b="0" i="0" u="none" strike="noStrike" baseline="0" dirty="0">
                <a:latin typeface="LMRoman10-Regular"/>
              </a:rPr>
              <a:t> argue that </a:t>
            </a:r>
            <a:r>
              <a:rPr lang="en-US" sz="1800" b="0" i="0" u="none" strike="noStrike" baseline="0" dirty="0">
                <a:latin typeface="LMRoman10-Regular"/>
              </a:rPr>
              <a:t>since left to right movement usually represents moving forward, moving right to left represents Mae coming back to her past.</a:t>
            </a:r>
            <a:r>
              <a:rPr lang="en-US" sz="1800" b="0" i="0" u="none" strike="noStrike" baseline="30000" dirty="0">
                <a:latin typeface="LMRoman10-Regular"/>
              </a:rPr>
              <a:t>2</a:t>
            </a:r>
            <a:endParaRPr lang="en-US" sz="1800" b="0" i="0" u="none" strike="noStrike" baseline="0" dirty="0">
              <a:latin typeface="LMRoman10-Regular"/>
            </a:endParaRPr>
          </a:p>
          <a:p>
            <a:endParaRPr lang="en-CA" dirty="0"/>
          </a:p>
        </p:txBody>
      </p:sp>
      <p:pic>
        <p:nvPicPr>
          <p:cNvPr id="7" name="Content Placeholder 6" descr="A video game screen of a cartoon character running&#10;&#10;AI-generated content may be incorrect.">
            <a:extLst>
              <a:ext uri="{FF2B5EF4-FFF2-40B4-BE49-F238E27FC236}">
                <a16:creationId xmlns:a16="http://schemas.microsoft.com/office/drawing/2014/main" id="{8C71E5BB-9FCF-FD2C-5D6D-A9A3BEE7C7B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938044" y="2628106"/>
            <a:ext cx="4762500" cy="2676525"/>
          </a:xfrm>
        </p:spPr>
      </p:pic>
      <p:sp>
        <p:nvSpPr>
          <p:cNvPr id="8" name="Footer Placeholder 7">
            <a:extLst>
              <a:ext uri="{FF2B5EF4-FFF2-40B4-BE49-F238E27FC236}">
                <a16:creationId xmlns:a16="http://schemas.microsoft.com/office/drawing/2014/main" id="{FF4592E2-A648-209D-6C41-20AB37303F91}"/>
              </a:ext>
            </a:extLst>
          </p:cNvPr>
          <p:cNvSpPr>
            <a:spLocks noGrp="1"/>
          </p:cNvSpPr>
          <p:nvPr>
            <p:ph type="ftr" sz="quarter" idx="11"/>
          </p:nvPr>
        </p:nvSpPr>
        <p:spPr/>
        <p:txBody>
          <a:bodyPr/>
          <a:lstStyle/>
          <a:p>
            <a:r>
              <a:rPr lang="en-CA" baseline="30000" dirty="0"/>
              <a:t>2</a:t>
            </a:r>
            <a:r>
              <a:rPr lang="en-CA" dirty="0"/>
              <a:t>Aleksandra </a:t>
            </a:r>
            <a:r>
              <a:rPr lang="en-CA" dirty="0" err="1"/>
              <a:t>Mochocka</a:t>
            </a:r>
            <a:r>
              <a:rPr lang="en-CA" dirty="0"/>
              <a:t> and Radosław Piotr Walczak, “Focalization, Subjectivity, and Magic(al) Realism in Night in the Woods,” Anglica </a:t>
            </a:r>
            <a:r>
              <a:rPr lang="en-CA" dirty="0" err="1"/>
              <a:t>Wratislaviensia</a:t>
            </a:r>
            <a:r>
              <a:rPr lang="en-CA" dirty="0"/>
              <a:t> 61, no. 2 (2023), 80, https://doi.org/10.19195/0301-7966.61.2.6.</a:t>
            </a:r>
          </a:p>
        </p:txBody>
      </p:sp>
    </p:spTree>
    <p:extLst>
      <p:ext uri="{BB962C8B-B14F-4D97-AF65-F5344CB8AC3E}">
        <p14:creationId xmlns:p14="http://schemas.microsoft.com/office/powerpoint/2010/main" val="1015327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BC29-595B-952A-3355-44E4D4B86C41}"/>
              </a:ext>
            </a:extLst>
          </p:cNvPr>
          <p:cNvSpPr>
            <a:spLocks noGrp="1"/>
          </p:cNvSpPr>
          <p:nvPr>
            <p:ph type="title"/>
          </p:nvPr>
        </p:nvSpPr>
        <p:spPr/>
        <p:txBody>
          <a:bodyPr/>
          <a:lstStyle/>
          <a:p>
            <a:r>
              <a:rPr lang="en-CA" dirty="0"/>
              <a:t>Walking as Central Gameplay</a:t>
            </a:r>
          </a:p>
        </p:txBody>
      </p:sp>
      <p:sp>
        <p:nvSpPr>
          <p:cNvPr id="3" name="Content Placeholder 2">
            <a:extLst>
              <a:ext uri="{FF2B5EF4-FFF2-40B4-BE49-F238E27FC236}">
                <a16:creationId xmlns:a16="http://schemas.microsoft.com/office/drawing/2014/main" id="{1FE7E159-894A-DFAD-F0B6-B1F25492C517}"/>
              </a:ext>
            </a:extLst>
          </p:cNvPr>
          <p:cNvSpPr>
            <a:spLocks noGrp="1"/>
          </p:cNvSpPr>
          <p:nvPr>
            <p:ph sz="half" idx="1"/>
          </p:nvPr>
        </p:nvSpPr>
        <p:spPr/>
        <p:txBody>
          <a:bodyPr/>
          <a:lstStyle/>
          <a:p>
            <a:pPr algn="l"/>
            <a:r>
              <a:rPr lang="en-US" sz="1800" b="0" i="1" u="none" strike="noStrike" baseline="0" dirty="0">
                <a:latin typeface="LMRoman10-Italic"/>
              </a:rPr>
              <a:t>Night in the Woods </a:t>
            </a:r>
            <a:r>
              <a:rPr lang="en-US" sz="1800" b="0" i="0" u="none" strike="noStrike" baseline="0" dirty="0">
                <a:latin typeface="LMRoman10-Regular"/>
              </a:rPr>
              <a:t>emphasizes exploration, wandering around, and piecing together a story, which Melanie Kreitler argues, “serves as a metaphor for Mae’s (re)construction of her life.”</a:t>
            </a:r>
            <a:r>
              <a:rPr lang="en-US" sz="1800" b="0" i="0" u="none" strike="noStrike" baseline="30000" dirty="0">
                <a:latin typeface="LMRoman10-Regular"/>
              </a:rPr>
              <a:t>3</a:t>
            </a:r>
            <a:endParaRPr lang="en-US" dirty="0">
              <a:latin typeface="LMRoman7-Regular"/>
            </a:endParaRPr>
          </a:p>
          <a:p>
            <a:pPr algn="l"/>
            <a:r>
              <a:rPr lang="en-US" sz="1800" b="0" i="1" u="none" strike="noStrike" baseline="0" dirty="0">
                <a:latin typeface="LMRoman10-Italic"/>
              </a:rPr>
              <a:t>Night in the Woods </a:t>
            </a:r>
            <a:r>
              <a:rPr lang="en-US" sz="1800" b="0" i="0" u="none" strike="noStrike" baseline="0" dirty="0">
                <a:latin typeface="LMRoman10-Regular"/>
              </a:rPr>
              <a:t>uses walking around as its central gameplay rather than as a utility to get from place to place.</a:t>
            </a:r>
            <a:endParaRPr lang="en-US" dirty="0">
              <a:latin typeface="LMRoman7-Regular"/>
            </a:endParaRPr>
          </a:p>
          <a:p>
            <a:pPr algn="l"/>
            <a:r>
              <a:rPr lang="en-US" sz="1800" b="0" i="0" u="none" strike="noStrike" baseline="0" dirty="0">
                <a:latin typeface="LMRoman10-Regular"/>
              </a:rPr>
              <a:t>Walking around is how Mae lives her life and has fun, and is also how the player plays the game and has fun.</a:t>
            </a:r>
            <a:endParaRPr lang="en-CA" dirty="0"/>
          </a:p>
        </p:txBody>
      </p:sp>
      <p:pic>
        <p:nvPicPr>
          <p:cNvPr id="6" name="Content Placeholder 5" descr="A cartoon of a house with a cat on it&#10;&#10;AI-generated content may be incorrect.">
            <a:extLst>
              <a:ext uri="{FF2B5EF4-FFF2-40B4-BE49-F238E27FC236}">
                <a16:creationId xmlns:a16="http://schemas.microsoft.com/office/drawing/2014/main" id="{272282F1-459D-01A9-02E1-1D7F37B8C51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821363" y="2561283"/>
            <a:ext cx="4995862" cy="2810172"/>
          </a:xfrm>
        </p:spPr>
      </p:pic>
      <p:sp>
        <p:nvSpPr>
          <p:cNvPr id="4" name="Footer Placeholder 3">
            <a:extLst>
              <a:ext uri="{FF2B5EF4-FFF2-40B4-BE49-F238E27FC236}">
                <a16:creationId xmlns:a16="http://schemas.microsoft.com/office/drawing/2014/main" id="{75F237E3-26B6-E2DE-34AE-E974F56D0BD8}"/>
              </a:ext>
            </a:extLst>
          </p:cNvPr>
          <p:cNvSpPr>
            <a:spLocks noGrp="1"/>
          </p:cNvSpPr>
          <p:nvPr>
            <p:ph type="ftr" sz="quarter" idx="11"/>
          </p:nvPr>
        </p:nvSpPr>
        <p:spPr/>
        <p:txBody>
          <a:bodyPr/>
          <a:lstStyle/>
          <a:p>
            <a:r>
              <a:rPr lang="en-US" baseline="30000" dirty="0"/>
              <a:t>3</a:t>
            </a:r>
            <a:r>
              <a:rPr lang="en-US" dirty="0"/>
              <a:t>Melanie Kreitler, “Playing with the Narrative of Mental Illness: Communication Beyond Serious Empathy Games,” </a:t>
            </a:r>
            <a:r>
              <a:rPr lang="en-US" dirty="0" err="1"/>
              <a:t>BiD</a:t>
            </a:r>
            <a:r>
              <a:rPr lang="en-US" dirty="0"/>
              <a:t> 52 (June 2024), 8, https://doi.org/10.1344/bid2024.52.03.</a:t>
            </a:r>
            <a:endParaRPr lang="en-CA" dirty="0"/>
          </a:p>
        </p:txBody>
      </p:sp>
    </p:spTree>
    <p:extLst>
      <p:ext uri="{BB962C8B-B14F-4D97-AF65-F5344CB8AC3E}">
        <p14:creationId xmlns:p14="http://schemas.microsoft.com/office/powerpoint/2010/main" val="3236013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132F5-C684-AA6F-7F86-8F5E6200E0CD}"/>
              </a:ext>
            </a:extLst>
          </p:cNvPr>
          <p:cNvSpPr>
            <a:spLocks noGrp="1"/>
          </p:cNvSpPr>
          <p:nvPr>
            <p:ph type="title"/>
          </p:nvPr>
        </p:nvSpPr>
        <p:spPr/>
        <p:txBody>
          <a:bodyPr/>
          <a:lstStyle/>
          <a:p>
            <a:r>
              <a:rPr lang="en-CA" dirty="0"/>
              <a:t>Purposely Aimless Gameplay</a:t>
            </a:r>
          </a:p>
        </p:txBody>
      </p:sp>
      <p:sp>
        <p:nvSpPr>
          <p:cNvPr id="3" name="Content Placeholder 2">
            <a:extLst>
              <a:ext uri="{FF2B5EF4-FFF2-40B4-BE49-F238E27FC236}">
                <a16:creationId xmlns:a16="http://schemas.microsoft.com/office/drawing/2014/main" id="{5753A108-F398-C189-F237-696B2C7C8486}"/>
              </a:ext>
            </a:extLst>
          </p:cNvPr>
          <p:cNvSpPr>
            <a:spLocks noGrp="1"/>
          </p:cNvSpPr>
          <p:nvPr>
            <p:ph sz="half" idx="1"/>
          </p:nvPr>
        </p:nvSpPr>
        <p:spPr/>
        <p:txBody>
          <a:bodyPr/>
          <a:lstStyle/>
          <a:p>
            <a:pPr algn="l"/>
            <a:r>
              <a:rPr lang="en-US" sz="1800" b="0" i="0" u="none" strike="noStrike" baseline="0" dirty="0">
                <a:latin typeface="LMRoman10-Regular"/>
              </a:rPr>
              <a:t>Miguel </a:t>
            </a:r>
            <a:r>
              <a:rPr lang="en-US" sz="1800" b="0" i="0" u="none" strike="noStrike" baseline="0" dirty="0" err="1">
                <a:latin typeface="LMRoman10-Regular"/>
              </a:rPr>
              <a:t>Penabella</a:t>
            </a:r>
            <a:r>
              <a:rPr lang="en-US" sz="1800" b="0" i="0" u="none" strike="noStrike" baseline="0" dirty="0">
                <a:latin typeface="LMRoman10-Regular"/>
              </a:rPr>
              <a:t> argues that the aimlessness of the gameplay of </a:t>
            </a:r>
            <a:r>
              <a:rPr lang="en-US" sz="1800" b="0" i="1" u="none" strike="noStrike" baseline="0" dirty="0">
                <a:latin typeface="LMRoman10-Italic"/>
              </a:rPr>
              <a:t>Night in the Woods </a:t>
            </a:r>
            <a:r>
              <a:rPr lang="en-US" sz="1800" b="0" i="0" u="none" strike="noStrike" baseline="0" dirty="0">
                <a:latin typeface="LMRoman10-Regular"/>
              </a:rPr>
              <a:t>represents Mae’s aimlessness in her life.</a:t>
            </a:r>
            <a:r>
              <a:rPr lang="en-US" sz="1800" b="0" i="0" u="none" strike="noStrike" baseline="30000" dirty="0">
                <a:latin typeface="LMRoman10-Regular"/>
              </a:rPr>
              <a:t>4</a:t>
            </a:r>
            <a:endParaRPr lang="en-US" dirty="0">
              <a:latin typeface="LMRoman7-Regular"/>
            </a:endParaRPr>
          </a:p>
          <a:p>
            <a:pPr algn="l"/>
            <a:r>
              <a:rPr lang="en-US" dirty="0">
                <a:latin typeface="LMRoman10-Regular"/>
              </a:rPr>
              <a:t>He </a:t>
            </a:r>
            <a:r>
              <a:rPr lang="en-US" sz="1800" b="0" i="0" u="none" strike="noStrike" baseline="0" dirty="0">
                <a:latin typeface="LMRoman10-Regular"/>
              </a:rPr>
              <a:t>also says that the game “ultimately values empathy and effort,”</a:t>
            </a:r>
            <a:r>
              <a:rPr lang="en-US" sz="1800" b="0" i="0" u="none" strike="noStrike" baseline="30000" dirty="0">
                <a:latin typeface="LMRoman10-Regular"/>
              </a:rPr>
              <a:t>5</a:t>
            </a:r>
            <a:r>
              <a:rPr lang="en-US" dirty="0">
                <a:latin typeface="LMRoman7-Regular"/>
              </a:rPr>
              <a:t> </a:t>
            </a:r>
            <a:r>
              <a:rPr lang="en-US" sz="1800" b="0" i="0" u="none" strike="noStrike" baseline="0" dirty="0">
                <a:latin typeface="LMRoman10-Regular"/>
              </a:rPr>
              <a:t>which I think is reflected in the fact that the main gameplay revolves around getting to know and doing stuff with the other characters. Relationship and friendship is a central theme in not only the game’s story, but also its gameplay.</a:t>
            </a:r>
            <a:endParaRPr lang="en-CA" dirty="0"/>
          </a:p>
        </p:txBody>
      </p:sp>
      <p:pic>
        <p:nvPicPr>
          <p:cNvPr id="6" name="Content Placeholder 5">
            <a:extLst>
              <a:ext uri="{FF2B5EF4-FFF2-40B4-BE49-F238E27FC236}">
                <a16:creationId xmlns:a16="http://schemas.microsoft.com/office/drawing/2014/main" id="{B70A2CA5-6217-1BCA-3964-73A47CD6F8C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821363" y="2561283"/>
            <a:ext cx="4995862" cy="2810172"/>
          </a:xfrm>
        </p:spPr>
      </p:pic>
      <p:sp>
        <p:nvSpPr>
          <p:cNvPr id="7" name="Footer Placeholder 6">
            <a:extLst>
              <a:ext uri="{FF2B5EF4-FFF2-40B4-BE49-F238E27FC236}">
                <a16:creationId xmlns:a16="http://schemas.microsoft.com/office/drawing/2014/main" id="{6E937FB4-E022-3018-FE9E-0EA510B23476}"/>
              </a:ext>
            </a:extLst>
          </p:cNvPr>
          <p:cNvSpPr>
            <a:spLocks noGrp="1"/>
          </p:cNvSpPr>
          <p:nvPr>
            <p:ph type="ftr" sz="quarter" idx="11"/>
          </p:nvPr>
        </p:nvSpPr>
        <p:spPr/>
        <p:txBody>
          <a:bodyPr/>
          <a:lstStyle/>
          <a:p>
            <a:r>
              <a:rPr lang="en-US" baseline="30000" dirty="0"/>
              <a:t>4</a:t>
            </a:r>
            <a:r>
              <a:rPr lang="en-US" dirty="0"/>
              <a:t>Miguel </a:t>
            </a:r>
            <a:r>
              <a:rPr lang="en-US" dirty="0" err="1"/>
              <a:t>Penabella</a:t>
            </a:r>
            <a:r>
              <a:rPr lang="en-US" dirty="0"/>
              <a:t>, “Opened World: Standing Still,” Haywire Magazine, December 9, 2018, https://haywiremag.com/columns/opened-world-standing-still/, </a:t>
            </a:r>
            <a:r>
              <a:rPr lang="en-US" dirty="0" err="1"/>
              <a:t>n.p.</a:t>
            </a:r>
            <a:endParaRPr lang="en-US" dirty="0"/>
          </a:p>
          <a:p>
            <a:r>
              <a:rPr lang="en-US" baseline="30000" dirty="0"/>
              <a:t>5</a:t>
            </a:r>
            <a:r>
              <a:rPr lang="en-US" dirty="0"/>
              <a:t>Penabella, “Opened World,” </a:t>
            </a:r>
            <a:r>
              <a:rPr lang="en-US" dirty="0" err="1"/>
              <a:t>n.p.</a:t>
            </a:r>
            <a:endParaRPr lang="en-CA" dirty="0"/>
          </a:p>
        </p:txBody>
      </p:sp>
    </p:spTree>
    <p:extLst>
      <p:ext uri="{BB962C8B-B14F-4D97-AF65-F5344CB8AC3E}">
        <p14:creationId xmlns:p14="http://schemas.microsoft.com/office/powerpoint/2010/main" val="3358987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822A8-1886-B853-771D-7C0062C414B3}"/>
              </a:ext>
            </a:extLst>
          </p:cNvPr>
          <p:cNvSpPr>
            <a:spLocks noGrp="1"/>
          </p:cNvSpPr>
          <p:nvPr>
            <p:ph type="title"/>
          </p:nvPr>
        </p:nvSpPr>
        <p:spPr/>
        <p:txBody>
          <a:bodyPr/>
          <a:lstStyle/>
          <a:p>
            <a:r>
              <a:rPr lang="en-CA"/>
              <a:t>Choices and Consequences</a:t>
            </a:r>
            <a:endParaRPr lang="en-CA" dirty="0"/>
          </a:p>
        </p:txBody>
      </p:sp>
      <p:sp>
        <p:nvSpPr>
          <p:cNvPr id="3" name="Content Placeholder 2">
            <a:extLst>
              <a:ext uri="{FF2B5EF4-FFF2-40B4-BE49-F238E27FC236}">
                <a16:creationId xmlns:a16="http://schemas.microsoft.com/office/drawing/2014/main" id="{1A3E4F7C-4330-81DA-480A-CD15F59F0187}"/>
              </a:ext>
            </a:extLst>
          </p:cNvPr>
          <p:cNvSpPr>
            <a:spLocks noGrp="1"/>
          </p:cNvSpPr>
          <p:nvPr>
            <p:ph sz="half" idx="1"/>
          </p:nvPr>
        </p:nvSpPr>
        <p:spPr/>
        <p:txBody>
          <a:bodyPr/>
          <a:lstStyle/>
          <a:p>
            <a:pPr algn="l"/>
            <a:r>
              <a:rPr lang="en-US" sz="1800" b="0" i="0" u="none" strike="noStrike" baseline="0" dirty="0">
                <a:latin typeface="LMRoman10-Regular"/>
              </a:rPr>
              <a:t>Kevin Veale talks about how choices in video games often are meaningful and have consequences in the game.</a:t>
            </a:r>
            <a:r>
              <a:rPr lang="en-US" sz="1800" b="0" i="0" u="none" strike="noStrike" baseline="30000" dirty="0">
                <a:latin typeface="LMRoman10-Regular"/>
              </a:rPr>
              <a:t>6</a:t>
            </a:r>
            <a:r>
              <a:rPr lang="en-US" sz="1800" b="0" i="0" u="none" strike="noStrike" baseline="0" dirty="0">
                <a:latin typeface="LMRoman7-Regular"/>
              </a:rPr>
              <a:t> </a:t>
            </a:r>
            <a:r>
              <a:rPr lang="en-US" sz="1800" b="0" i="0" u="none" strike="noStrike" baseline="0" dirty="0">
                <a:latin typeface="LMRoman10-Regular"/>
              </a:rPr>
              <a:t>Because of this, players of video games tend to feel responsible for their choices, even for choices that are insignificant to the story or in general.</a:t>
            </a:r>
          </a:p>
          <a:p>
            <a:pPr algn="l"/>
            <a:r>
              <a:rPr lang="en-US" dirty="0">
                <a:latin typeface="LMRoman10-Regular"/>
              </a:rPr>
              <a:t>The player gets to know Mae through the choices they make, and can come to feel responsible for her choices, even if all the options are bad.</a:t>
            </a:r>
            <a:endParaRPr lang="en-CA" dirty="0"/>
          </a:p>
        </p:txBody>
      </p:sp>
      <p:pic>
        <p:nvPicPr>
          <p:cNvPr id="13" name="Content Placeholder 12" descr="A cartoon cat in a window&#10;&#10;AI-generated content may be incorrect.">
            <a:extLst>
              <a:ext uri="{FF2B5EF4-FFF2-40B4-BE49-F238E27FC236}">
                <a16:creationId xmlns:a16="http://schemas.microsoft.com/office/drawing/2014/main" id="{03A071CA-B050-673B-2B5B-B6348C709B5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821363" y="2561283"/>
            <a:ext cx="4995862" cy="2810172"/>
          </a:xfrm>
        </p:spPr>
      </p:pic>
      <p:sp>
        <p:nvSpPr>
          <p:cNvPr id="14" name="Footer Placeholder 13">
            <a:extLst>
              <a:ext uri="{FF2B5EF4-FFF2-40B4-BE49-F238E27FC236}">
                <a16:creationId xmlns:a16="http://schemas.microsoft.com/office/drawing/2014/main" id="{370D0679-65CC-67F2-86BE-F559B9CD8F20}"/>
              </a:ext>
            </a:extLst>
          </p:cNvPr>
          <p:cNvSpPr>
            <a:spLocks noGrp="1"/>
          </p:cNvSpPr>
          <p:nvPr>
            <p:ph type="ftr" sz="quarter" idx="11"/>
          </p:nvPr>
        </p:nvSpPr>
        <p:spPr/>
        <p:txBody>
          <a:bodyPr/>
          <a:lstStyle/>
          <a:p>
            <a:r>
              <a:rPr lang="en-US" baseline="30000" dirty="0"/>
              <a:t>6</a:t>
            </a:r>
            <a:r>
              <a:rPr lang="en-US" dirty="0"/>
              <a:t>Kevin Veale, “ ‘If anyone’s going to ruin your night, it should be you’: Responsibility and affective materiality in Undertale and Night in the Woods,” Convergence: The International Journal of Research into New Media Technologies 28, no. 2 (2022), 453-454, https://doi.org/10.1177/13548565211014434.</a:t>
            </a:r>
            <a:endParaRPr lang="en-CA" dirty="0"/>
          </a:p>
        </p:txBody>
      </p:sp>
    </p:spTree>
    <p:extLst>
      <p:ext uri="{BB962C8B-B14F-4D97-AF65-F5344CB8AC3E}">
        <p14:creationId xmlns:p14="http://schemas.microsoft.com/office/powerpoint/2010/main" val="25590404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TM03457452[[fn=Celestial]]</Template>
  <TotalTime>104</TotalTime>
  <Words>1202</Words>
  <Application>Microsoft Office PowerPoint</Application>
  <PresentationFormat>Widescreen</PresentationFormat>
  <Paragraphs>46</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Aptos</vt:lpstr>
      <vt:lpstr>Arial</vt:lpstr>
      <vt:lpstr>Calibri</vt:lpstr>
      <vt:lpstr>Calibri Light</vt:lpstr>
      <vt:lpstr>LMRoman10-Italic</vt:lpstr>
      <vt:lpstr>LMRoman10-Regular</vt:lpstr>
      <vt:lpstr>LMRoman7-Regular</vt:lpstr>
      <vt:lpstr>Celestial</vt:lpstr>
      <vt:lpstr>Storytelling Through Gameplay</vt:lpstr>
      <vt:lpstr>Night in the Woods as a virtual exform</vt:lpstr>
      <vt:lpstr>Games are Interactive</vt:lpstr>
      <vt:lpstr>Game Architecture</vt:lpstr>
      <vt:lpstr>“a slice of Mae’s life”1</vt:lpstr>
      <vt:lpstr>The Story Reflected in Gameplay</vt:lpstr>
      <vt:lpstr>Walking as Central Gameplay</vt:lpstr>
      <vt:lpstr>Purposely Aimless Gameplay</vt:lpstr>
      <vt:lpstr>Choices and Consequences</vt:lpstr>
      <vt:lpstr>Mae Isn’t the Player</vt:lpstr>
      <vt:lpstr>Limited Exploration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Nathaniel Klassen</dc:creator>
  <cp:lastModifiedBy>Nathaniel Klassen</cp:lastModifiedBy>
  <cp:revision>30</cp:revision>
  <dcterms:created xsi:type="dcterms:W3CDTF">2025-04-08T21:12:22Z</dcterms:created>
  <dcterms:modified xsi:type="dcterms:W3CDTF">2025-04-09T00:42:49Z</dcterms:modified>
</cp:coreProperties>
</file>

<file path=docProps/thumbnail.jpeg>
</file>